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2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57" r:id="rId5"/>
    <p:sldId id="258" r:id="rId6"/>
    <p:sldId id="279" r:id="rId7"/>
    <p:sldId id="271" r:id="rId8"/>
    <p:sldId id="269" r:id="rId9"/>
    <p:sldId id="268" r:id="rId10"/>
    <p:sldId id="282" r:id="rId11"/>
    <p:sldId id="285" r:id="rId12"/>
    <p:sldId id="288" r:id="rId13"/>
    <p:sldId id="294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7.bin"/><Relationship Id="rId2" Type="http://schemas.openxmlformats.org/officeDocument/2006/relationships/tags" Target="../tags/tag10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4" Type="http://schemas.openxmlformats.org/officeDocument/2006/relationships/tags" Target="../tags/tag1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8.bin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webp"/><Relationship Id="rId4" Type="http://schemas.openxmlformats.org/officeDocument/2006/relationships/tags" Target="../tags/tag14.xml"/><Relationship Id="rId3" Type="http://schemas.openxmlformats.org/officeDocument/2006/relationships/image" Target="../media/image21.png"/><Relationship Id="rId2" Type="http://schemas.openxmlformats.org/officeDocument/2006/relationships/tags" Target="../tags/tag13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tags" Target="../tags/tag15.xml"/><Relationship Id="rId1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wmf"/><Relationship Id="rId6" Type="http://schemas.openxmlformats.org/officeDocument/2006/relationships/oleObject" Target="../embeddings/oleObject5.bin"/><Relationship Id="rId5" Type="http://schemas.openxmlformats.org/officeDocument/2006/relationships/tags" Target="../tags/tag3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tags" Target="../tags/tag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tags" Target="../tags/tag5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6.bin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tags" Target="../tags/tag7.xml"/><Relationship Id="rId2" Type="http://schemas.openxmlformats.org/officeDocument/2006/relationships/image" Target="../media/image10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tags" Target="../tags/tag9.xml"/><Relationship Id="rId3" Type="http://schemas.openxmlformats.org/officeDocument/2006/relationships/image" Target="../media/image14.jpeg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282956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Magistrale Wewnętrzne w PC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804525" y="6489700"/>
            <a:ext cx="224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l-PL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Jakub Wójcik</a:t>
            </a:r>
            <a:endParaRPr lang="pl-PL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Obraz 4"/>
          <p:cNvPicPr/>
          <p:nvPr/>
        </p:nvPicPr>
        <p:blipFill>
          <a:blip r:embed="rId1"/>
        </p:blipFill>
        <p:spPr>
          <a:xfrm>
            <a:off x="424180" y="2790825"/>
            <a:ext cx="7289165" cy="3307715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AGP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Obiekt 6"/>
          <p:cNvGraphicFramePr/>
          <p:nvPr>
            <p:custDataLst>
              <p:tags r:id="rId2"/>
            </p:custDataLst>
          </p:nvPr>
        </p:nvGraphicFramePr>
        <p:xfrm>
          <a:off x="5054600" y="1198880"/>
          <a:ext cx="6586855" cy="159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581775" imgH="1590675" progId="Paint.Picture">
                  <p:embed/>
                </p:oleObj>
              </mc:Choice>
              <mc:Fallback>
                <p:oleObj name="" r:id="rId3" imgW="6581775" imgH="1590675" progId="Paint.Picture">
                  <p:embed/>
                  <p:pic>
                    <p:nvPicPr>
                      <p:cNvPr id="0" name="Obraz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4600" y="1198880"/>
                        <a:ext cx="6586855" cy="159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-635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5942330" y="975360"/>
            <a:ext cx="6249035" cy="2305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l-PL" altLang="en-US"/>
          </a:p>
        </p:txBody>
      </p:sp>
      <p:graphicFrame>
        <p:nvGraphicFramePr>
          <p:cNvPr id="7" name="Obiekt 6"/>
          <p:cNvGraphicFramePr/>
          <p:nvPr>
            <p:custDataLst>
              <p:tags r:id="rId1"/>
            </p:custDataLst>
          </p:nvPr>
        </p:nvGraphicFramePr>
        <p:xfrm>
          <a:off x="167005" y="1732280"/>
          <a:ext cx="6539230" cy="204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534150" imgH="2047875" progId="Paint.Picture">
                  <p:embed/>
                </p:oleObj>
              </mc:Choice>
              <mc:Fallback>
                <p:oleObj name="" r:id="rId2" imgW="6534150" imgH="2047875" progId="Paint.Picture">
                  <p:embed/>
                  <p:pic>
                    <p:nvPicPr>
                      <p:cNvPr id="0" name="Obraz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005" y="1732280"/>
                        <a:ext cx="6539230" cy="204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iekt 2"/>
          <p:cNvGraphicFramePr/>
          <p:nvPr>
            <p:custDataLst>
              <p:tags r:id="rId4"/>
            </p:custDataLst>
          </p:nvPr>
        </p:nvGraphicFramePr>
        <p:xfrm>
          <a:off x="6913880" y="1066800"/>
          <a:ext cx="4974590" cy="4057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6191250" imgH="4905375" progId="Paint.Picture">
                  <p:embed/>
                </p:oleObj>
              </mc:Choice>
              <mc:Fallback>
                <p:oleObj name="" r:id="rId5" imgW="6191250" imgH="4905375" progId="Paint.Picture">
                  <p:embed/>
                  <p:pic>
                    <p:nvPicPr>
                      <p:cNvPr id="0" name="Obraz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3880" y="1066800"/>
                        <a:ext cx="4974590" cy="4057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Obraz 3"/>
          <p:cNvPicPr/>
          <p:nvPr/>
        </p:nvPicPr>
        <p:blipFill>
          <a:blip r:embed="rId1"/>
        </p:blipFill>
        <p:spPr>
          <a:xfrm>
            <a:off x="988060" y="985520"/>
            <a:ext cx="6654800" cy="2353945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Obraz 6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8766039" y="0"/>
            <a:ext cx="3426733" cy="6858000"/>
          </a:xfrm>
          <a:prstGeom prst="rect">
            <a:avLst/>
          </a:prstGeom>
        </p:spPr>
      </p:pic>
      <p:pic>
        <p:nvPicPr>
          <p:cNvPr id="8" name="Obraz 7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1864995" y="3339465"/>
            <a:ext cx="4900930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Obraz 2"/>
          <p:cNvPicPr/>
          <p:nvPr/>
        </p:nvPicPr>
        <p:blipFill>
          <a:blip r:embed="rId1"/>
        </p:blipFill>
        <p:spPr>
          <a:xfrm>
            <a:off x="6741795" y="1001395"/>
            <a:ext cx="5090160" cy="4669790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LPC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Obraz 6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1170305" y="1744663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3763645" y="2249805"/>
            <a:ext cx="4665345" cy="2359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pl-PL" altLang="en-US"/>
              <a:t>Magistrala jest to kluczowy system komunikacyjny, który umożliwia przesyłanie danych między różnymi komponentami systemu komputerowego. Jest to kluczowy element architektury komputerowej, który umożliwia współdziałanie procesora, pamięci oraz innych urządzeń peryferyjnych.</a:t>
            </a:r>
            <a:endParaRPr lang="pl-PL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rostokąt 4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Podział Magistral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9525" y="1198880"/>
            <a:ext cx="1219136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Magistrala</a:t>
            </a:r>
            <a:endParaRPr lang="pl-PL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0" y="1967230"/>
            <a:ext cx="1219009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Wewnętrzne					Zewnętrzne</a:t>
            </a:r>
            <a:endParaRPr lang="pl-PL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-1905" y="2550795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371600" lvl="3" indent="457200"/>
            <a:r>
              <a:rPr lang="pl-PL" altLang="en-US"/>
              <a:t>- Szeregowe						- Szeregowe</a:t>
            </a:r>
            <a:br>
              <a:rPr lang="pl-PL" altLang="en-US"/>
            </a:br>
            <a:r>
              <a:rPr lang="pl-PL" altLang="en-US"/>
              <a:t>	- Równoległe						- Równoległe</a:t>
            </a:r>
            <a:br>
              <a:rPr lang="pl-PL" altLang="en-US"/>
            </a:br>
            <a:r>
              <a:rPr lang="pl-PL" altLang="en-US"/>
              <a:t>								- Bezprzewodowe</a:t>
            </a:r>
            <a:br>
              <a:rPr lang="pl-PL" altLang="en-US"/>
            </a:br>
            <a:r>
              <a:rPr lang="pl-PL" altLang="en-US"/>
              <a:t>								- Analogowe</a:t>
            </a:r>
            <a:endParaRPr lang="pl-PL" altLang="en-US"/>
          </a:p>
        </p:txBody>
      </p:sp>
      <p:sp>
        <p:nvSpPr>
          <p:cNvPr id="2" name="Pole tekstowe 1"/>
          <p:cNvSpPr txBox="1"/>
          <p:nvPr/>
        </p:nvSpPr>
        <p:spPr>
          <a:xfrm>
            <a:off x="386715" y="4022725"/>
            <a:ext cx="4742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Umożliwiają wymianę danych pomiędzy</a:t>
            </a:r>
            <a:endParaRPr lang="pl-PL" altLang="en-US"/>
          </a:p>
          <a:p>
            <a:r>
              <a:rPr lang="pl-PL" altLang="en-US"/>
              <a:t>komponentami znajdującymi się wewnątrz</a:t>
            </a:r>
            <a:endParaRPr lang="pl-PL" altLang="en-US"/>
          </a:p>
          <a:p>
            <a:r>
              <a:rPr lang="pl-PL" altLang="en-US"/>
              <a:t>komputera. Dotyczą więc m.in. połączeń</a:t>
            </a:r>
            <a:endParaRPr lang="pl-PL" altLang="en-US"/>
          </a:p>
          <a:p>
            <a:r>
              <a:rPr lang="pl-PL" altLang="en-US"/>
              <a:t>pomiędzy płytą główną, procesorem, pamięcią</a:t>
            </a:r>
            <a:endParaRPr lang="pl-PL" alt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6482715" y="4022725"/>
            <a:ext cx="48691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Zapewniają transfer danych pomiędzy</a:t>
            </a:r>
            <a:endParaRPr lang="pl-PL" altLang="en-US"/>
          </a:p>
          <a:p>
            <a:r>
              <a:rPr lang="pl-PL" altLang="en-US"/>
              <a:t>komputerem a urządzeniami peryferyjnymi,</a:t>
            </a:r>
            <a:endParaRPr lang="pl-PL" altLang="en-US"/>
          </a:p>
          <a:p>
            <a:r>
              <a:rPr lang="pl-PL" altLang="en-US"/>
              <a:t>np. monitorem, klawiaturą myszą, pamięcią</a:t>
            </a:r>
            <a:endParaRPr lang="pl-PL" altLang="en-US"/>
          </a:p>
          <a:p>
            <a:r>
              <a:rPr lang="pl-PL" altLang="en-US"/>
              <a:t>przenośną. Charakteryzują się mniejszą szybkością</a:t>
            </a:r>
            <a:endParaRPr lang="pl-PL" altLang="en-US"/>
          </a:p>
          <a:p>
            <a:r>
              <a:rPr lang="pl-PL" altLang="en-US"/>
              <a:t>niż magistrale wewnętrzne</a:t>
            </a:r>
            <a:endParaRPr lang="pl-PL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ole tekstowe 4"/>
          <p:cNvSpPr txBox="1"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Czym się różnią? 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1198880"/>
            <a:ext cx="1219263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457200" algn="ctr"/>
            <a:r>
              <a:rPr lang="pl-PL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Szeregowe					Równoległe</a:t>
            </a:r>
            <a:endParaRPr lang="pl-PL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8" name="Obiekt 17"/>
          <p:cNvGraphicFramePr/>
          <p:nvPr/>
        </p:nvGraphicFramePr>
        <p:xfrm>
          <a:off x="1370965" y="2109470"/>
          <a:ext cx="3784600" cy="194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3781425" imgH="1943100" progId="Paint.Picture">
                  <p:embed/>
                </p:oleObj>
              </mc:Choice>
              <mc:Fallback>
                <p:oleObj name="" r:id="rId1" imgW="3781425" imgH="1943100" progId="Paint.Picture">
                  <p:embed/>
                  <p:pic>
                    <p:nvPicPr>
                      <p:cNvPr id="0" name="Obraz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0965" y="2109470"/>
                        <a:ext cx="3784600" cy="1945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iekt 19"/>
          <p:cNvGraphicFramePr/>
          <p:nvPr/>
        </p:nvGraphicFramePr>
        <p:xfrm>
          <a:off x="7398385" y="2109470"/>
          <a:ext cx="3841750" cy="198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3838575" imgH="1981200" progId="Paint.Picture">
                  <p:embed/>
                </p:oleObj>
              </mc:Choice>
              <mc:Fallback>
                <p:oleObj name="" r:id="rId3" imgW="3838575" imgH="1981200" progId="Paint.Picture">
                  <p:embed/>
                  <p:pic>
                    <p:nvPicPr>
                      <p:cNvPr id="0" name="Obraz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8385" y="2109470"/>
                        <a:ext cx="3841750" cy="198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ole tekstowe 1"/>
          <p:cNvSpPr txBox="1"/>
          <p:nvPr/>
        </p:nvSpPr>
        <p:spPr>
          <a:xfrm>
            <a:off x="7092950" y="4541520"/>
            <a:ext cx="4452620" cy="572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/>
              <a:t>Dane przesyłane są jednocześnie za pomocą</a:t>
            </a:r>
            <a:endParaRPr lang="pl-PL" altLang="en-US"/>
          </a:p>
          <a:p>
            <a:r>
              <a:rPr lang="pl-PL" altLang="en-US"/>
              <a:t>wielu kanałów transmisyjnych.</a:t>
            </a:r>
            <a:endParaRPr lang="pl-PL" alt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1037590" y="4541520"/>
            <a:ext cx="4451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Dane przesyłane są sekwencyjnie, bit po bicie,</a:t>
            </a:r>
            <a:endParaRPr lang="pl-PL" altLang="en-US"/>
          </a:p>
          <a:p>
            <a:r>
              <a:rPr lang="pl-PL" altLang="en-US"/>
              <a:t>za pomocą jednego kanału transmisyjnego</a:t>
            </a:r>
            <a:endParaRPr lang="pl-PL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Prostokąt 5"/>
          <p:cNvSpPr/>
          <p:nvPr/>
        </p:nvSpPr>
        <p:spPr>
          <a:xfrm>
            <a:off x="635" y="0"/>
            <a:ext cx="1219073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 ATA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Obraz 2"/>
          <p:cNvPicPr/>
          <p:nvPr/>
        </p:nvPicPr>
        <p:blipFill>
          <a:blip r:embed="rId1"/>
        </p:blipFill>
        <p:spPr>
          <a:xfrm>
            <a:off x="4903470" y="1964055"/>
            <a:ext cx="6191250" cy="3181350"/>
          </a:xfrm>
          <a:prstGeom prst="rect">
            <a:avLst/>
          </a:prstGeom>
        </p:spPr>
      </p:pic>
      <p:graphicFrame>
        <p:nvGraphicFramePr>
          <p:cNvPr id="2" name="Obiekt 1"/>
          <p:cNvGraphicFramePr/>
          <p:nvPr>
            <p:custDataLst>
              <p:tags r:id="rId2"/>
            </p:custDataLst>
          </p:nvPr>
        </p:nvGraphicFramePr>
        <p:xfrm>
          <a:off x="1077595" y="1932305"/>
          <a:ext cx="3005455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686050" imgH="2952750" progId="Paint.Picture">
                  <p:embed/>
                </p:oleObj>
              </mc:Choice>
              <mc:Fallback>
                <p:oleObj name="" r:id="rId3" imgW="2686050" imgH="2952750" progId="Paint.Picture">
                  <p:embed/>
                  <p:pic>
                    <p:nvPicPr>
                      <p:cNvPr id="0" name="Obraz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7595" y="1932305"/>
                        <a:ext cx="3005455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Obraz 2"/>
          <p:cNvPicPr/>
          <p:nvPr/>
        </p:nvPicPr>
        <p:blipFill>
          <a:blip r:embed="rId1"/>
        </p:blipFill>
        <p:spPr>
          <a:xfrm>
            <a:off x="6765925" y="477520"/>
            <a:ext cx="4920615" cy="4547870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Obiekt 7"/>
          <p:cNvGraphicFramePr/>
          <p:nvPr>
            <p:custDataLst>
              <p:tags r:id="rId2"/>
            </p:custDataLst>
          </p:nvPr>
        </p:nvGraphicFramePr>
        <p:xfrm>
          <a:off x="2268855" y="4686300"/>
          <a:ext cx="7371715" cy="168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9419590" imgH="5305425" progId="Paint.Picture">
                  <p:embed/>
                </p:oleObj>
              </mc:Choice>
              <mc:Fallback>
                <p:oleObj name="" r:id="rId3" imgW="9419590" imgH="5305425" progId="Paint.Picture">
                  <p:embed/>
                  <p:pic>
                    <p:nvPicPr>
                      <p:cNvPr id="0" name="Obraz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855" y="4686300"/>
                        <a:ext cx="7371715" cy="168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iekt -2147482616"/>
          <p:cNvGraphicFramePr/>
          <p:nvPr>
            <p:custDataLst>
              <p:tags r:id="rId5"/>
            </p:custDataLst>
          </p:nvPr>
        </p:nvGraphicFramePr>
        <p:xfrm>
          <a:off x="540385" y="1264603"/>
          <a:ext cx="5748020" cy="285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6" imgW="5743575" imgH="2847975" progId="Paint.Picture">
                  <p:embed/>
                </p:oleObj>
              </mc:Choice>
              <mc:Fallback>
                <p:oleObj name="" r:id="rId6" imgW="5743575" imgH="2847975" progId="Paint.Picture">
                  <p:embed/>
                  <p:pic>
                    <p:nvPicPr>
                      <p:cNvPr id="0" name="Obraz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0385" y="1264603"/>
                        <a:ext cx="5748020" cy="2850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Prostokąt 6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Parallel ATA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09550" y="1122045"/>
            <a:ext cx="6243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383655" y="13208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  <p:sp>
        <p:nvSpPr>
          <p:cNvPr id="10" name="Pole tekstowe 9"/>
          <p:cNvSpPr txBox="1"/>
          <p:nvPr/>
        </p:nvSpPr>
        <p:spPr>
          <a:xfrm>
            <a:off x="0" y="3613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6096000" y="3613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graphicFrame>
        <p:nvGraphicFramePr>
          <p:cNvPr id="3" name="Obiekt 2"/>
          <p:cNvGraphicFramePr/>
          <p:nvPr>
            <p:custDataLst>
              <p:tags r:id="rId1"/>
            </p:custDataLst>
          </p:nvPr>
        </p:nvGraphicFramePr>
        <p:xfrm>
          <a:off x="1083945" y="2089150"/>
          <a:ext cx="308356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2733675" imgH="2895600" progId="Paint.Picture">
                  <p:embed/>
                </p:oleObj>
              </mc:Choice>
              <mc:Fallback>
                <p:oleObj name="" r:id="rId2" imgW="2733675" imgH="2895600" progId="Paint.Picture">
                  <p:embed/>
                  <p:pic>
                    <p:nvPicPr>
                      <p:cNvPr id="0" name="Obraz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3945" y="2089150"/>
                        <a:ext cx="308356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Obraz 11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7524433" y="1445578"/>
            <a:ext cx="3552825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Prostokąt 3"/>
          <p:cNvSpPr/>
          <p:nvPr/>
        </p:nvSpPr>
        <p:spPr>
          <a:xfrm>
            <a:off x="0" y="0"/>
            <a:ext cx="121913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9696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br>
              <a:rPr lang="pl-PL" altLang="en-US"/>
            </a:br>
            <a:endParaRPr lang="pl-PL" altLang="en-US">
              <a:sym typeface="+mn-ea"/>
            </a:endParaRPr>
          </a:p>
        </p:txBody>
      </p:sp>
      <p:pic>
        <p:nvPicPr>
          <p:cNvPr id="2" name="Obraz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306070" y="969645"/>
            <a:ext cx="4591050" cy="857250"/>
          </a:xfrm>
          <a:prstGeom prst="rect">
            <a:avLst/>
          </a:prstGeom>
        </p:spPr>
      </p:pic>
      <p:pic>
        <p:nvPicPr>
          <p:cNvPr id="6" name="Obraz 5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8032155" y="0"/>
            <a:ext cx="4328080" cy="6858000"/>
          </a:xfrm>
          <a:prstGeom prst="rect">
            <a:avLst/>
          </a:prstGeom>
        </p:spPr>
      </p:pic>
      <p:pic>
        <p:nvPicPr>
          <p:cNvPr id="3" name="Obraz 2"/>
          <p:cNvPicPr/>
          <p:nvPr/>
        </p:nvPicPr>
        <p:blipFill>
          <a:blip r:embed="rId5"/>
        </p:blipFill>
        <p:spPr>
          <a:xfrm>
            <a:off x="306070" y="2543810"/>
            <a:ext cx="689165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-635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-94615" y="35344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001385" y="38569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pic>
        <p:nvPicPr>
          <p:cNvPr id="9" name="Obraz 8"/>
          <p:cNvPicPr/>
          <p:nvPr/>
        </p:nvPicPr>
        <p:blipFill>
          <a:blip r:embed="rId1"/>
        </p:blipFill>
        <p:spPr>
          <a:xfrm>
            <a:off x="7971742" y="0"/>
            <a:ext cx="4220307" cy="6858000"/>
          </a:xfrm>
          <a:prstGeom prst="rect">
            <a:avLst/>
          </a:prstGeom>
        </p:spPr>
      </p:pic>
      <p:pic>
        <p:nvPicPr>
          <p:cNvPr id="3" name="Obraz 2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702945" y="2868930"/>
            <a:ext cx="6245225" cy="3481070"/>
          </a:xfrm>
          <a:prstGeom prst="rect">
            <a:avLst/>
          </a:prstGeom>
        </p:spPr>
      </p:pic>
      <p:pic>
        <p:nvPicPr>
          <p:cNvPr id="4" name="Obraz 3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1096010" y="297815"/>
            <a:ext cx="2967990" cy="25025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WPS Presentation</Application>
  <PresentationFormat>Widescreen</PresentationFormat>
  <Paragraphs>57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Jakub Wójcik</cp:lastModifiedBy>
  <cp:revision>14</cp:revision>
  <dcterms:created xsi:type="dcterms:W3CDTF">2024-06-05T07:58:00Z</dcterms:created>
  <dcterms:modified xsi:type="dcterms:W3CDTF">2024-06-19T13:48:09Z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8AD53FC837AE46008E4BA246E06419AA_11</vt:lpwstr>
  </property>
  <property fmtid="{D5CDD505-2E9C-101B-9397-08002B2CF9AE}" pid="3" name="KSOProductBuildVer">
    <vt:lpwstr>1045-12.2.0.17119</vt:lpwstr>
  </property>
</Properties>
</file>